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0" r:id="rId3"/>
    <p:sldId id="265" r:id="rId4"/>
    <p:sldId id="257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81" r:id="rId13"/>
    <p:sldId id="282" r:id="rId14"/>
    <p:sldId id="278" r:id="rId15"/>
    <p:sldId id="260" r:id="rId16"/>
    <p:sldId id="261" r:id="rId17"/>
    <p:sldId id="262" r:id="rId18"/>
    <p:sldId id="263" r:id="rId19"/>
    <p:sldId id="264" r:id="rId20"/>
    <p:sldId id="284" r:id="rId21"/>
    <p:sldId id="285" r:id="rId22"/>
    <p:sldId id="286" r:id="rId23"/>
    <p:sldId id="287" r:id="rId24"/>
    <p:sldId id="267" r:id="rId25"/>
    <p:sldId id="266" r:id="rId26"/>
    <p:sldId id="268" r:id="rId27"/>
  </p:sldIdLst>
  <p:sldSz cx="11161713" cy="68580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0" y="-114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9C5AC-0C03-476E-BF00-E949251F9644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889938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9779"/>
            <a:ext cx="2889938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4E4CC-F2D4-412A-AF46-611DC8BB9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8DB58-8A5E-4130-B80A-4BF58661CF8E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388" y="744538"/>
            <a:ext cx="60563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4178F-486C-44CA-99F2-F80671E12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129" y="2130426"/>
            <a:ext cx="94874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257" y="3886200"/>
            <a:ext cx="78131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92242" y="274639"/>
            <a:ext cx="251138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086" y="274639"/>
            <a:ext cx="734812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698" y="4406901"/>
            <a:ext cx="94874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698" y="2906713"/>
            <a:ext cx="94874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85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3871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535113"/>
            <a:ext cx="49316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86" y="2174875"/>
            <a:ext cx="49316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69996" y="1535113"/>
            <a:ext cx="49336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9996" y="2174875"/>
            <a:ext cx="49336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3050"/>
            <a:ext cx="367212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920" y="273051"/>
            <a:ext cx="623970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86" y="1435101"/>
            <a:ext cx="367212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7774" y="4800600"/>
            <a:ext cx="66970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87774" y="612775"/>
            <a:ext cx="66970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7774" y="5367338"/>
            <a:ext cx="66970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600201"/>
            <a:ext cx="1004554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086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540FB-F1FB-43EF-BEE5-1194B82A4D0A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3586" y="6356351"/>
            <a:ext cx="35345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9228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mranahmad131@uop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 of Welfare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Dr.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Imran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A.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Sajid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dirty="0" smtClean="0"/>
              <a:t>Lecturer (Social Work),  </a:t>
            </a:r>
          </a:p>
          <a:p>
            <a:r>
              <a:rPr lang="en-US" dirty="0" smtClean="0"/>
              <a:t>University of Peshawar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6172" y="5943601"/>
            <a:ext cx="3002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imranahmad131@uop.edu.pk</a:t>
            </a:r>
            <a:endParaRPr lang="en-US" dirty="0" smtClean="0"/>
          </a:p>
          <a:p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4. political institution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Distribution of powers and authorities</a:t>
            </a:r>
          </a:p>
          <a:p>
            <a:pPr eaLnBrk="1" hangingPunct="1">
              <a:defRPr/>
            </a:pPr>
            <a:r>
              <a:rPr lang="en-US" dirty="0" smtClean="0"/>
              <a:t>OR</a:t>
            </a:r>
          </a:p>
          <a:p>
            <a:pPr eaLnBrk="1" hangingPunct="1">
              <a:defRPr/>
            </a:pPr>
            <a:r>
              <a:rPr lang="en-US" dirty="0" smtClean="0"/>
              <a:t>Authoritative allocation of public social goals and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558086" y="762001"/>
            <a:ext cx="10045542" cy="5364163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5.  </a:t>
            </a:r>
            <a:r>
              <a:rPr lang="en-US" sz="4400" dirty="0" smtClean="0"/>
              <a:t>Religious Institutions</a:t>
            </a:r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r>
              <a:rPr lang="en-US" dirty="0" smtClean="0"/>
              <a:t>Promotion of personal meaning and understanding of ultimate concern of life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or</a:t>
            </a:r>
          </a:p>
          <a:p>
            <a:pPr eaLnBrk="1" hangingPunct="1">
              <a:defRPr/>
            </a:pPr>
            <a:r>
              <a:rPr lang="en-US" dirty="0" smtClean="0"/>
              <a:t>Beliefs and practices in super natural powers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 of these institutions, there were problems which have been arising in the world. </a:t>
            </a:r>
          </a:p>
          <a:p>
            <a:r>
              <a:rPr lang="en-US" dirty="0" smtClean="0"/>
              <a:t>To tackle such problems, Mosque, Madaris, NGOs and Church came forward so that the people can address the problems of individuals and groups.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762001"/>
            <a:ext cx="10045542" cy="5364164"/>
          </a:xfrm>
        </p:spPr>
        <p:txBody>
          <a:bodyPr/>
          <a:lstStyle/>
          <a:p>
            <a:r>
              <a:rPr lang="en-US" i="1" u="sng" dirty="0" smtClean="0"/>
              <a:t>Whenever, there are </a:t>
            </a:r>
            <a:r>
              <a:rPr lang="en-US" i="1" u="sng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social problems</a:t>
            </a:r>
            <a:r>
              <a:rPr lang="en-US" i="1" u="sng" dirty="0" smtClean="0"/>
              <a:t>, the human </a:t>
            </a:r>
            <a:r>
              <a:rPr lang="en-US" i="1" u="sng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society responds </a:t>
            </a:r>
            <a:r>
              <a:rPr lang="en-US" i="1" u="sng" dirty="0" smtClean="0"/>
              <a:t>in the shape of social institutions. This is </a:t>
            </a:r>
            <a:r>
              <a:rPr lang="en-US" i="1" u="sng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social welfare</a:t>
            </a:r>
            <a:r>
              <a:rPr lang="en-US" i="1" u="sng" dirty="0" smtClean="0"/>
              <a:t>. </a:t>
            </a:r>
          </a:p>
          <a:p>
            <a:r>
              <a:rPr lang="en-US" dirty="0" smtClean="0"/>
              <a:t>Whenever there is a </a:t>
            </a:r>
            <a:r>
              <a:rPr lang="en-US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human society </a:t>
            </a:r>
            <a:r>
              <a:rPr lang="en-US" dirty="0" smtClean="0"/>
              <a:t>there will be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problem </a:t>
            </a:r>
            <a:r>
              <a:rPr lang="en-US" dirty="0" smtClean="0"/>
              <a:t>of </a:t>
            </a:r>
            <a:r>
              <a:rPr lang="en-US" u="sng" dirty="0" smtClean="0"/>
              <a:t>individuals</a:t>
            </a:r>
            <a:r>
              <a:rPr lang="en-US" dirty="0" smtClean="0"/>
              <a:t>, </a:t>
            </a:r>
            <a:r>
              <a:rPr lang="en-US" u="sng" dirty="0" smtClean="0"/>
              <a:t>groups</a:t>
            </a:r>
            <a:r>
              <a:rPr lang="en-US" dirty="0" smtClean="0"/>
              <a:t>, or </a:t>
            </a:r>
            <a:r>
              <a:rPr lang="en-US" u="sng" dirty="0" smtClean="0"/>
              <a:t>families </a:t>
            </a:r>
            <a:r>
              <a:rPr lang="en-US" dirty="0" smtClean="0"/>
              <a:t>and </a:t>
            </a:r>
            <a:r>
              <a:rPr lang="en-US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how the society addresses these problems is social welfare.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65071" y="228601"/>
            <a:ext cx="10045542" cy="5791199"/>
          </a:xfrm>
          <a:solidFill>
            <a:schemeClr val="bg2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4400" b="1" dirty="0" smtClean="0"/>
              <a:t>Social welfare institutions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Provision of support to sustain or attain social functioning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S.w</a:t>
            </a:r>
            <a:r>
              <a:rPr lang="en-US" dirty="0" smtClean="0"/>
              <a:t>. institutions respond to the needs of society and its members for health, education, and well-being.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Nations</a:t>
            </a:r>
          </a:p>
          <a:p>
            <a:pPr lvl="1"/>
            <a:r>
              <a:rPr lang="en-US" sz="4000" dirty="0" smtClean="0"/>
              <a:t>Social welfare is a wide range of </a:t>
            </a:r>
            <a:r>
              <a:rPr lang="en-US" sz="40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socially sponsored activities</a:t>
            </a:r>
            <a:r>
              <a:rPr lang="en-US" sz="4000" dirty="0" smtClean="0"/>
              <a:t> and </a:t>
            </a:r>
            <a:r>
              <a:rPr lang="en-US" sz="4000" dirty="0" err="1" smtClean="0"/>
              <a:t>programmes</a:t>
            </a:r>
            <a:r>
              <a:rPr lang="en-US" sz="4000" dirty="0" smtClean="0"/>
              <a:t> directed towards community and individual’s </a:t>
            </a:r>
            <a:r>
              <a:rPr lang="en-US" sz="40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well-being.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533401"/>
            <a:ext cx="10045542" cy="559276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Encyclopedia of Social Work</a:t>
            </a:r>
          </a:p>
          <a:p>
            <a:pPr lvl="1"/>
            <a:r>
              <a:rPr lang="en-US" sz="4000" dirty="0" smtClean="0"/>
              <a:t>Social Welfare generally denotes the full range of </a:t>
            </a:r>
            <a:r>
              <a:rPr lang="en-US" sz="40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organized activities</a:t>
            </a:r>
            <a:r>
              <a:rPr lang="en-US" sz="4000" dirty="0" smtClean="0"/>
              <a:t> of voluntary and government agencies that seeks to prevent, alleviate, and contribute to the solution of </a:t>
            </a:r>
            <a:r>
              <a:rPr lang="en-US" sz="4000" u="sng" dirty="0" smtClean="0"/>
              <a:t>recognized social problems</a:t>
            </a:r>
            <a:r>
              <a:rPr lang="en-US" sz="4000" dirty="0" smtClean="0"/>
              <a:t>, or to improve the </a:t>
            </a:r>
            <a:r>
              <a:rPr lang="en-US" sz="40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well-being</a:t>
            </a:r>
            <a:r>
              <a:rPr lang="en-US" sz="4000" dirty="0" smtClean="0"/>
              <a:t> of individual, groups, or communities.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Wayne Johnson</a:t>
            </a:r>
          </a:p>
          <a:p>
            <a:pPr lvl="1"/>
            <a:r>
              <a:rPr lang="en-US" dirty="0" smtClean="0"/>
              <a:t>Social Welfare refers to socially </a:t>
            </a:r>
            <a:r>
              <a:rPr lang="en-US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organized activities </a:t>
            </a:r>
            <a:r>
              <a:rPr lang="en-US" dirty="0" smtClean="0"/>
              <a:t>aimed at maintaining or improving human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well-being.</a:t>
            </a:r>
            <a:r>
              <a:rPr lang="en-US" dirty="0" smtClean="0"/>
              <a:t>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Britannica</a:t>
            </a:r>
          </a:p>
          <a:p>
            <a:pPr lvl="1"/>
            <a:r>
              <a:rPr lang="en-US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Programmes</a:t>
            </a:r>
            <a:r>
              <a:rPr lang="en-US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smtClean="0"/>
              <a:t>designed to </a:t>
            </a:r>
            <a:r>
              <a:rPr lang="en-US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protect</a:t>
            </a:r>
            <a:r>
              <a:rPr lang="en-US" dirty="0" smtClean="0"/>
              <a:t> citizens from the economic risks and insecurities of life.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Encarta</a:t>
            </a:r>
          </a:p>
          <a:p>
            <a:pPr lvl="1"/>
            <a:r>
              <a:rPr lang="en-US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Programmes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smtClean="0"/>
              <a:t>aim at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helping</a:t>
            </a:r>
            <a:r>
              <a:rPr lang="en-US" dirty="0" smtClean="0"/>
              <a:t> people unable to support themselves fully or earn a living.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Organized activities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Social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social problem we mean any undesirable social situation which is threatening the smooth functioning of collective life. </a:t>
            </a:r>
          </a:p>
          <a:p>
            <a:r>
              <a:rPr lang="en-US" dirty="0" smtClean="0"/>
              <a:t>Most of the people realize that the situation is bad but they are themselves involved in it. </a:t>
            </a:r>
          </a:p>
          <a:p>
            <a:r>
              <a:rPr lang="en-US" dirty="0" smtClean="0"/>
              <a:t>Collective efforts are needed to remove that situation, to alleviate or prevent the situation.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philosopher </a:t>
            </a:r>
            <a:r>
              <a:rPr lang="en-US" b="1" dirty="0" smtClean="0"/>
              <a:t>Nicholas </a:t>
            </a:r>
            <a:r>
              <a:rPr lang="en-US" b="1" dirty="0" err="1" smtClean="0"/>
              <a:t>Rescher</a:t>
            </a:r>
            <a:r>
              <a:rPr lang="en-US" dirty="0" smtClean="0"/>
              <a:t>, is derived from the original root meaning of </a:t>
            </a:r>
          </a:p>
          <a:p>
            <a:r>
              <a:rPr lang="en-US" b="1" dirty="0" smtClean="0"/>
              <a:t>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fare</a:t>
            </a:r>
            <a:r>
              <a:rPr lang="en-US" b="1" dirty="0" smtClean="0"/>
              <a:t>)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‘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a good trip or journey</a:t>
            </a:r>
            <a:r>
              <a:rPr lang="en-US" b="1" dirty="0" smtClean="0"/>
              <a:t>”, </a:t>
            </a:r>
          </a:p>
          <a:p>
            <a:r>
              <a:rPr lang="en-US" dirty="0" smtClean="0"/>
              <a:t>thus conveying the idea of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traveling smoothly on the road of life</a:t>
            </a:r>
            <a:r>
              <a:rPr lang="en-US" b="1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Social Welfare refers to different things in different societies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/>
              </a:rPr>
              <a:t>It is difficult to define social welfare universally as services and practices of helping people differ from society to society and time to time.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/>
              </a:rPr>
              <a:t>There are many definitions of social welfare.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/>
              </a:rPr>
              <a:t>e.g.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effectLst/>
              </a:rPr>
              <a:t>Macarov</a:t>
            </a:r>
            <a:r>
              <a:rPr lang="en-US" sz="2800" dirty="0" smtClean="0">
                <a:effectLst/>
              </a:rPr>
              <a:t> says that in </a:t>
            </a:r>
            <a:r>
              <a:rPr lang="en-US" sz="28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Poland</a:t>
            </a:r>
            <a:r>
              <a:rPr lang="en-US" sz="2800" dirty="0" smtClean="0"/>
              <a:t> social </a:t>
            </a:r>
            <a:r>
              <a:rPr lang="en-US" sz="2800" dirty="0" smtClean="0">
                <a:effectLst/>
              </a:rPr>
              <a:t>welfare is the compensation for injuries suffered in great risks like war, that lead to inability to work.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/>
              </a:rPr>
              <a:t> In </a:t>
            </a:r>
            <a:r>
              <a:rPr lang="en-US" sz="28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Australia</a:t>
            </a:r>
            <a:r>
              <a:rPr lang="en-US" sz="2800" dirty="0" smtClean="0">
                <a:effectLst/>
              </a:rPr>
              <a:t>, it is a public right to benefits, both by the individuals and the  society as a whole</a:t>
            </a:r>
            <a:r>
              <a:rPr lang="en-US" dirty="0" smtClean="0">
                <a:effectLst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65071" y="762000"/>
            <a:ext cx="10045542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In </a:t>
            </a:r>
            <a:r>
              <a:rPr lang="en-US" sz="36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Sweden</a:t>
            </a:r>
            <a:r>
              <a:rPr lang="en-US" sz="36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3600" dirty="0" smtClean="0"/>
              <a:t>social welfare is the redistribution of income more evenly, and in </a:t>
            </a:r>
            <a:r>
              <a:rPr lang="en-US" sz="3600" dirty="0" smtClean="0">
                <a:effectLst>
                  <a:glow rad="101600">
                    <a:srgbClr val="0070C0">
                      <a:alpha val="60000"/>
                    </a:srgbClr>
                  </a:glow>
                </a:effectLst>
              </a:rPr>
              <a:t>Iran</a:t>
            </a:r>
            <a:r>
              <a:rPr lang="en-US" sz="3600" dirty="0" smtClean="0"/>
              <a:t>, goals include bettering the quality of workforce and encouraging people to save.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</a:t>
            </a:r>
          </a:p>
          <a:p>
            <a:pPr eaLnBrk="1" hangingPunct="1">
              <a:defRPr/>
            </a:pPr>
            <a:r>
              <a:rPr lang="en-US" sz="2000" dirty="0" smtClean="0"/>
              <a:t>David </a:t>
            </a:r>
            <a:r>
              <a:rPr lang="en-US" sz="2000" dirty="0" err="1" smtClean="0"/>
              <a:t>Macarov</a:t>
            </a:r>
            <a:r>
              <a:rPr lang="en-US" sz="2000" dirty="0" smtClean="0"/>
              <a:t>, </a:t>
            </a:r>
            <a:r>
              <a:rPr lang="en-US" sz="2000" i="1" dirty="0" smtClean="0"/>
              <a:t>The Design of Social welfare.</a:t>
            </a:r>
            <a:r>
              <a:rPr lang="en-US" sz="2000" dirty="0" smtClean="0"/>
              <a:t> New York: Holt, Reinhart &amp; Winston, 1978.p,23.</a:t>
            </a:r>
            <a:r>
              <a:rPr lang="en-US" sz="3600" dirty="0" smtClean="0"/>
              <a:t>     </a:t>
            </a:r>
          </a:p>
          <a:p>
            <a:pPr eaLnBrk="1" hangingPunct="1">
              <a:defRPr/>
            </a:pP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558086" y="762000"/>
            <a:ext cx="10045542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In </a:t>
            </a:r>
            <a:r>
              <a:rPr lang="en-US" sz="28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America</a:t>
            </a:r>
            <a:r>
              <a:rPr lang="en-US" sz="2800" dirty="0" smtClean="0"/>
              <a:t>, Social welfare means giving money to the poor– to people who cannot or do not work to support themselves and their families.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Encyclopedia of Social Work</a:t>
            </a:r>
          </a:p>
          <a:p>
            <a:pPr lvl="1"/>
            <a:r>
              <a:rPr lang="en-US" dirty="0" smtClean="0"/>
              <a:t>Social Welfare generally denotes the full range of </a:t>
            </a:r>
            <a:r>
              <a:rPr lang="en-US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organized activities</a:t>
            </a:r>
            <a:r>
              <a:rPr lang="en-US" dirty="0" smtClean="0"/>
              <a:t> of voluntary and government agencies that seeks to prevent, alleviate, and contribute to the solution of recognized social problems, or to improve the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well-being</a:t>
            </a:r>
            <a:r>
              <a:rPr lang="en-US" dirty="0" smtClean="0"/>
              <a:t> of individual, groups, or communities. 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Social problems is the characteristics of human society. </a:t>
            </a:r>
          </a:p>
          <a:p>
            <a:r>
              <a:rPr lang="en-US" dirty="0" smtClean="0"/>
              <a:t>Whenever there are social problems in human society, the society responds in the shape of institutions. </a:t>
            </a:r>
          </a:p>
          <a:p>
            <a:r>
              <a:rPr lang="en-US" dirty="0" smtClean="0"/>
              <a:t>The institutional response of the society towards social problems is social welfare. </a:t>
            </a:r>
          </a:p>
          <a:p>
            <a:r>
              <a:rPr lang="en-US" dirty="0" smtClean="0"/>
              <a:t>In this way, social welfare is a primary institution of human society which fills the gaps in needs of those who are unable to meet their needs through other five (5) institutions.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819400"/>
            <a:ext cx="10045542" cy="1143000"/>
          </a:xfrm>
        </p:spPr>
        <p:txBody>
          <a:bodyPr/>
          <a:lstStyle/>
          <a:p>
            <a:r>
              <a:rPr lang="en-US" dirty="0" smtClean="0"/>
              <a:t>Q/A?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Social Welfare by Walter Fried Lander</a:t>
            </a:r>
          </a:p>
          <a:p>
            <a:r>
              <a:rPr lang="en-US" dirty="0" smtClean="0"/>
              <a:t>Social Work: An Empowering Profession, by Brenda Dubois and Karla </a:t>
            </a:r>
            <a:r>
              <a:rPr lang="en-US" dirty="0" err="1" smtClean="0"/>
              <a:t>Miley</a:t>
            </a:r>
            <a:endParaRPr lang="en-US" dirty="0" smtClean="0"/>
          </a:p>
          <a:p>
            <a:r>
              <a:rPr lang="en-US" dirty="0" smtClean="0"/>
              <a:t>Social Work in India</a:t>
            </a:r>
          </a:p>
          <a:p>
            <a:r>
              <a:rPr lang="en-US" dirty="0" smtClean="0"/>
              <a:t>Social Work and Social Welfare in American Society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Welfare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Well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smooth, in a desirable way, in an efficient way</a:t>
            </a:r>
            <a:endParaRPr lang="en-US" dirty="0" smtClean="0"/>
          </a:p>
          <a:p>
            <a:r>
              <a:rPr lang="en-US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Fare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going, walking, journey, </a:t>
            </a:r>
          </a:p>
          <a:p>
            <a:r>
              <a:rPr lang="en-US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sym typeface="Wingdings" pitchFamily="2" charset="2"/>
              </a:rPr>
              <a:t>Welfare</a:t>
            </a:r>
            <a:r>
              <a:rPr lang="en-US" dirty="0" smtClean="0">
                <a:sym typeface="Wingdings" pitchFamily="2" charset="2"/>
              </a:rPr>
              <a:t>  walking smoothly,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traveling smoothly on the road of life.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Social problems </a:t>
            </a:r>
            <a:r>
              <a:rPr lang="en-US" dirty="0" smtClean="0"/>
              <a:t>as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 of human society</a:t>
            </a:r>
          </a:p>
          <a:p>
            <a:r>
              <a:rPr lang="en-US" dirty="0" smtClean="0"/>
              <a:t>Human societies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 in needs and structure</a:t>
            </a:r>
          </a:p>
          <a:p>
            <a:r>
              <a:rPr lang="en-US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In-built system </a:t>
            </a:r>
            <a:r>
              <a:rPr lang="en-US" dirty="0" smtClean="0"/>
              <a:t>of </a:t>
            </a:r>
          </a:p>
          <a:p>
            <a:pPr lvl="1"/>
            <a:r>
              <a:rPr lang="en-US" dirty="0" smtClean="0"/>
              <a:t>organization, </a:t>
            </a:r>
          </a:p>
          <a:p>
            <a:pPr lvl="1"/>
            <a:r>
              <a:rPr lang="en-US" dirty="0" smtClean="0"/>
              <a:t>disorganization and </a:t>
            </a:r>
          </a:p>
          <a:p>
            <a:pPr lvl="1"/>
            <a:r>
              <a:rPr lang="en-US" dirty="0" smtClean="0"/>
              <a:t>re-organization</a:t>
            </a:r>
          </a:p>
          <a:p>
            <a:r>
              <a:rPr lang="en-US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Social institutions </a:t>
            </a:r>
            <a:r>
              <a:rPr lang="en-US" dirty="0" smtClean="0"/>
              <a:t>to tackle the needs and problems</a:t>
            </a:r>
          </a:p>
          <a:p>
            <a:pPr lvl="1"/>
            <a:r>
              <a:rPr lang="en-US" dirty="0" smtClean="0"/>
              <a:t>Family, 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Economy</a:t>
            </a:r>
          </a:p>
          <a:p>
            <a:pPr lvl="1"/>
            <a:r>
              <a:rPr lang="en-US" dirty="0" smtClean="0"/>
              <a:t>Politics</a:t>
            </a:r>
          </a:p>
          <a:p>
            <a:pPr lvl="1"/>
            <a:r>
              <a:rPr lang="en-US" dirty="0" smtClean="0"/>
              <a:t>Religion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58086" y="914401"/>
            <a:ext cx="10045542" cy="5211763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What is an institution?</a:t>
            </a:r>
          </a:p>
          <a:p>
            <a:pPr eaLnBrk="1" hangingPunct="1">
              <a:defRPr/>
            </a:pPr>
            <a:r>
              <a:rPr lang="en-US" b="1" u="sng" dirty="0" smtClean="0"/>
              <a:t>General</a:t>
            </a:r>
          </a:p>
          <a:p>
            <a:pPr lvl="1">
              <a:defRPr/>
            </a:pPr>
            <a:r>
              <a:rPr lang="en-US" dirty="0" smtClean="0"/>
              <a:t>According to Dictionary, an institution is a large important organization such as University, college, church, Mosque etc</a:t>
            </a:r>
          </a:p>
          <a:p>
            <a:pPr lvl="1">
              <a:defRPr/>
            </a:pPr>
            <a:r>
              <a:rPr lang="en-US" dirty="0" smtClean="0"/>
              <a:t>OR</a:t>
            </a:r>
          </a:p>
          <a:p>
            <a:pPr lvl="1">
              <a:defRPr/>
            </a:pPr>
            <a:r>
              <a:rPr lang="en-US" dirty="0" smtClean="0"/>
              <a:t>An institution is a building where certain people are looked after. e.g. Disabled children, mentally ill people.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558086" y="1066800"/>
            <a:ext cx="10045542" cy="5029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In sociology </a:t>
            </a:r>
            <a:r>
              <a:rPr lang="en-US" dirty="0" smtClean="0"/>
              <a:t>a social institution refers to </a:t>
            </a:r>
          </a:p>
          <a:p>
            <a:pPr lvl="1">
              <a:defRPr/>
            </a:pPr>
            <a:r>
              <a:rPr lang="en-US" dirty="0" smtClean="0"/>
              <a:t>a system or custom that is considered an important or typical feature of particular society or group, usually because it has existed for a long time and which satisfies some basic needs e.g. family, marriage, education, religion.</a:t>
            </a:r>
          </a:p>
          <a:p>
            <a:pPr lvl="1">
              <a:defRPr/>
            </a:pPr>
            <a:r>
              <a:rPr lang="en-US" dirty="0" smtClean="0"/>
              <a:t>Or</a:t>
            </a:r>
          </a:p>
          <a:p>
            <a:pPr lvl="1">
              <a:defRPr/>
            </a:pPr>
            <a:r>
              <a:rPr lang="en-US" dirty="0" smtClean="0"/>
              <a:t>Established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558086" y="609601"/>
            <a:ext cx="10045542" cy="5516563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Basic social institutions &amp; their functions</a:t>
            </a:r>
          </a:p>
          <a:p>
            <a:pPr eaLnBrk="1" hangingPunct="1">
              <a:defRPr/>
            </a:pPr>
            <a:r>
              <a:rPr lang="en-US" sz="6600" dirty="0" smtClean="0"/>
              <a:t>1-Family;-</a:t>
            </a:r>
          </a:p>
          <a:p>
            <a:pPr eaLnBrk="1" hangingPunct="1">
              <a:defRPr/>
            </a:pPr>
            <a:r>
              <a:rPr lang="en-US" dirty="0" smtClean="0"/>
              <a:t>Primary personal care</a:t>
            </a:r>
          </a:p>
          <a:p>
            <a:pPr eaLnBrk="1" hangingPunct="1">
              <a:defRPr/>
            </a:pPr>
            <a:r>
              <a:rPr lang="en-US" dirty="0" smtClean="0"/>
              <a:t>Mutual assistance system between children and parents &amp; between family unit and society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558086" y="533401"/>
            <a:ext cx="10045542" cy="5592763"/>
          </a:xfrm>
          <a:noFill/>
        </p:spPr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z="4400" smtClean="0"/>
              <a:t>2.educational  institution</a:t>
            </a:r>
          </a:p>
          <a:p>
            <a:pPr eaLnBrk="1" hangingPunct="1">
              <a:defRPr/>
            </a:pPr>
            <a:endParaRPr lang="en-US" sz="4400" smtClean="0"/>
          </a:p>
          <a:p>
            <a:pPr eaLnBrk="1" hangingPunct="1">
              <a:defRPr/>
            </a:pPr>
            <a:r>
              <a:rPr lang="en-US" smtClean="0"/>
              <a:t>Socialization in a uniform way of all the youngest and preparation for productive, participatory citizenship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3- Economic institutions</a:t>
            </a:r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r>
              <a:rPr lang="en-US" dirty="0" smtClean="0"/>
              <a:t>Allocation &amp; distribution of goods and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962</Words>
  <Application>Microsoft Office PowerPoint</Application>
  <PresentationFormat>Custom</PresentationFormat>
  <Paragraphs>107</Paragraphs>
  <Slides>26</Slides>
  <Notes>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Concept of Welfare</vt:lpstr>
      <vt:lpstr>Slide 2</vt:lpstr>
      <vt:lpstr>Welfare </vt:lpstr>
      <vt:lpstr>Social Problems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Definitions </vt:lpstr>
      <vt:lpstr>Slide 16</vt:lpstr>
      <vt:lpstr>Slide 17</vt:lpstr>
      <vt:lpstr>Organized activities</vt:lpstr>
      <vt:lpstr>Social Problems</vt:lpstr>
      <vt:lpstr>Social Welfare refers to different things in different societies </vt:lpstr>
      <vt:lpstr>Slide 21</vt:lpstr>
      <vt:lpstr>Slide 22</vt:lpstr>
      <vt:lpstr>Slide 23</vt:lpstr>
      <vt:lpstr>Conclusion</vt:lpstr>
      <vt:lpstr>Q/A? </vt:lpstr>
      <vt:lpstr>Recommended Books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Imran</dc:creator>
  <cp:lastModifiedBy>Imran</cp:lastModifiedBy>
  <cp:revision>42</cp:revision>
  <dcterms:created xsi:type="dcterms:W3CDTF">2012-09-30T10:43:48Z</dcterms:created>
  <dcterms:modified xsi:type="dcterms:W3CDTF">2020-10-22T04:25:19Z</dcterms:modified>
</cp:coreProperties>
</file>